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12"/>
  </p:notesMasterIdLst>
  <p:handoutMasterIdLst>
    <p:handoutMasterId r:id="rId13"/>
  </p:handoutMasterIdLst>
  <p:sldIdLst>
    <p:sldId id="293" r:id="rId3"/>
    <p:sldId id="284" r:id="rId4"/>
    <p:sldId id="292" r:id="rId5"/>
    <p:sldId id="290" r:id="rId6"/>
    <p:sldId id="283" r:id="rId7"/>
    <p:sldId id="287" r:id="rId8"/>
    <p:sldId id="288" r:id="rId9"/>
    <p:sldId id="291" r:id="rId10"/>
    <p:sldId id="301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Huerta" initials="DH" lastIdx="16" clrIdx="0">
    <p:extLst>
      <p:ext uri="{19B8F6BF-5375-455C-9EA6-DF929625EA0E}">
        <p15:presenceInfo xmlns:p15="http://schemas.microsoft.com/office/powerpoint/2012/main" userId="Diego Huer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07"/>
    <a:srgbClr val="EF4E07"/>
    <a:srgbClr val="6FA8D6"/>
    <a:srgbClr val="E10101"/>
    <a:srgbClr val="FF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0204" autoAdjust="0"/>
  </p:normalViewPr>
  <p:slideViewPr>
    <p:cSldViewPr snapToGrid="0" snapToObjects="1">
      <p:cViewPr varScale="1">
        <p:scale>
          <a:sx n="84" d="100"/>
          <a:sy n="84" d="100"/>
        </p:scale>
        <p:origin x="792" y="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19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ego%20Huerta\Documents\NPN\NEON%20Data\Onset%20Date%20Analsis\Modeling%20Project\Model%20Performance%20summary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Partial Contribution</a:t>
            </a:r>
            <a:r>
              <a:rPr lang="en-US" sz="2000" baseline="0" dirty="0"/>
              <a:t>s</a:t>
            </a:r>
            <a:endParaRPr lang="en-US" sz="2000" dirty="0"/>
          </a:p>
        </c:rich>
      </c:tx>
      <c:layout>
        <c:manualLayout>
          <c:xMode val="edge"/>
          <c:yMode val="edge"/>
          <c:x val="0.24005807266197476"/>
          <c:y val="3.1604709215097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24492050703688"/>
          <c:y val="0.18253903348640144"/>
          <c:w val="0.70489967636736961"/>
          <c:h val="0.58960346809973363"/>
        </c:manualLayout>
      </c:layout>
      <c:barChart>
        <c:barDir val="col"/>
        <c:grouping val="clustered"/>
        <c:varyColors val="0"/>
        <c:ser>
          <c:idx val="0"/>
          <c:order val="0"/>
          <c:tx>
            <c:v>ppt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'L. maackii'!$E$3:$E$20</c:f>
              <c:strCache>
                <c:ptCount val="18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  <c:pt idx="4">
                  <c:v>February</c:v>
                </c:pt>
                <c:pt idx="5">
                  <c:v>March</c:v>
                </c:pt>
                <c:pt idx="6">
                  <c:v>October</c:v>
                </c:pt>
                <c:pt idx="7">
                  <c:v>November</c:v>
                </c:pt>
                <c:pt idx="8">
                  <c:v>December</c:v>
                </c:pt>
                <c:pt idx="9">
                  <c:v>January</c:v>
                </c:pt>
                <c:pt idx="10">
                  <c:v>February</c:v>
                </c:pt>
                <c:pt idx="11">
                  <c:v>March</c:v>
                </c:pt>
                <c:pt idx="12">
                  <c:v>October</c:v>
                </c:pt>
                <c:pt idx="13">
                  <c:v>November</c:v>
                </c:pt>
                <c:pt idx="14">
                  <c:v>December</c:v>
                </c:pt>
                <c:pt idx="15">
                  <c:v>January</c:v>
                </c:pt>
                <c:pt idx="16">
                  <c:v>February</c:v>
                </c:pt>
                <c:pt idx="17">
                  <c:v>March</c:v>
                </c:pt>
              </c:strCache>
            </c:strRef>
          </c:cat>
          <c:val>
            <c:numRef>
              <c:f>'L. maackii'!$F$3:$F$8</c:f>
              <c:numCache>
                <c:formatCode>General</c:formatCode>
                <c:ptCount val="6"/>
                <c:pt idx="0">
                  <c:v>-3.8542299999999998</c:v>
                </c:pt>
                <c:pt idx="1">
                  <c:v>0.76290000000000002</c:v>
                </c:pt>
                <c:pt idx="2">
                  <c:v>4.9903700000000004</c:v>
                </c:pt>
                <c:pt idx="3">
                  <c:v>0.50948000000000004</c:v>
                </c:pt>
                <c:pt idx="4">
                  <c:v>0.31930999999999998</c:v>
                </c:pt>
                <c:pt idx="5">
                  <c:v>3.2326299999999999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4-46D0-9AA9-A1C1C34EA923}"/>
            </c:ext>
          </c:extLst>
        </c:ser>
        <c:ser>
          <c:idx val="1"/>
          <c:order val="1"/>
          <c:tx>
            <c:v>tmin</c:v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'L. maackii'!$E$3:$E$20</c:f>
              <c:strCache>
                <c:ptCount val="18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  <c:pt idx="4">
                  <c:v>February</c:v>
                </c:pt>
                <c:pt idx="5">
                  <c:v>March</c:v>
                </c:pt>
                <c:pt idx="6">
                  <c:v>October</c:v>
                </c:pt>
                <c:pt idx="7">
                  <c:v>November</c:v>
                </c:pt>
                <c:pt idx="8">
                  <c:v>December</c:v>
                </c:pt>
                <c:pt idx="9">
                  <c:v>January</c:v>
                </c:pt>
                <c:pt idx="10">
                  <c:v>February</c:v>
                </c:pt>
                <c:pt idx="11">
                  <c:v>March</c:v>
                </c:pt>
                <c:pt idx="12">
                  <c:v>October</c:v>
                </c:pt>
                <c:pt idx="13">
                  <c:v>November</c:v>
                </c:pt>
                <c:pt idx="14">
                  <c:v>December</c:v>
                </c:pt>
                <c:pt idx="15">
                  <c:v>January</c:v>
                </c:pt>
                <c:pt idx="16">
                  <c:v>February</c:v>
                </c:pt>
                <c:pt idx="17">
                  <c:v>March</c:v>
                </c:pt>
              </c:strCache>
            </c:strRef>
          </c:cat>
          <c:val>
            <c:numRef>
              <c:f>'L. maackii'!$F$9:$F$14</c:f>
              <c:numCache>
                <c:formatCode>General</c:formatCode>
                <c:ptCount val="6"/>
                <c:pt idx="0">
                  <c:v>6.0344100000000003</c:v>
                </c:pt>
                <c:pt idx="1">
                  <c:v>7.5058600000000002</c:v>
                </c:pt>
                <c:pt idx="2">
                  <c:v>4.0821500000000004</c:v>
                </c:pt>
                <c:pt idx="3">
                  <c:v>6.3970399999999996</c:v>
                </c:pt>
                <c:pt idx="4">
                  <c:v>7.5478500000000004</c:v>
                </c:pt>
                <c:pt idx="5">
                  <c:v>8.1117699999999999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64-46D0-9AA9-A1C1C34EA923}"/>
            </c:ext>
          </c:extLst>
        </c:ser>
        <c:ser>
          <c:idx val="2"/>
          <c:order val="2"/>
          <c:tx>
            <c:v>Tmax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'L. maackii'!$E$3:$E$20</c:f>
              <c:strCache>
                <c:ptCount val="18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  <c:pt idx="4">
                  <c:v>February</c:v>
                </c:pt>
                <c:pt idx="5">
                  <c:v>March</c:v>
                </c:pt>
                <c:pt idx="6">
                  <c:v>October</c:v>
                </c:pt>
                <c:pt idx="7">
                  <c:v>November</c:v>
                </c:pt>
                <c:pt idx="8">
                  <c:v>December</c:v>
                </c:pt>
                <c:pt idx="9">
                  <c:v>January</c:v>
                </c:pt>
                <c:pt idx="10">
                  <c:v>February</c:v>
                </c:pt>
                <c:pt idx="11">
                  <c:v>March</c:v>
                </c:pt>
                <c:pt idx="12">
                  <c:v>October</c:v>
                </c:pt>
                <c:pt idx="13">
                  <c:v>November</c:v>
                </c:pt>
                <c:pt idx="14">
                  <c:v>December</c:v>
                </c:pt>
                <c:pt idx="15">
                  <c:v>January</c:v>
                </c:pt>
                <c:pt idx="16">
                  <c:v>February</c:v>
                </c:pt>
                <c:pt idx="17">
                  <c:v>March</c:v>
                </c:pt>
              </c:strCache>
            </c:strRef>
          </c:cat>
          <c:val>
            <c:numRef>
              <c:f>'L. maackii'!$F$15:$F$20</c:f>
              <c:numCache>
                <c:formatCode>General</c:formatCode>
                <c:ptCount val="6"/>
                <c:pt idx="0">
                  <c:v>7.2844300000000004</c:v>
                </c:pt>
                <c:pt idx="1">
                  <c:v>9.2885899999999992</c:v>
                </c:pt>
                <c:pt idx="2">
                  <c:v>5.7406699999999997</c:v>
                </c:pt>
                <c:pt idx="3">
                  <c:v>8.5017300000000002</c:v>
                </c:pt>
                <c:pt idx="4">
                  <c:v>7.6401599999999998</c:v>
                </c:pt>
                <c:pt idx="5">
                  <c:v>8.1964299999999994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64-46D0-9AA9-A1C1C34EA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074384"/>
        <c:axId val="606073400"/>
      </c:barChart>
      <c:catAx>
        <c:axId val="60607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073400"/>
        <c:crosses val="autoZero"/>
        <c:auto val="1"/>
        <c:lblAlgn val="ctr"/>
        <c:lblOffset val="1"/>
        <c:noMultiLvlLbl val="0"/>
      </c:catAx>
      <c:valAx>
        <c:axId val="60607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%</a:t>
                </a:r>
                <a:r>
                  <a:rPr lang="en-US" sz="1200" baseline="0"/>
                  <a:t> Contribution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5.8857027974071564E-3"/>
              <c:y val="0.281193710661255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07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947123132097569"/>
          <c:y val="0.29900521965363586"/>
          <c:w val="0.14052876867902428"/>
          <c:h val="0.33332011590760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6BEA4-3380-48D9-AF1B-A5B58F9DE31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47A04-5F09-4D31-AC1A-3CC03DCE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82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CE0DA-612F-42A2-82FC-7E8A11983DFA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6A038-793C-4E90-AC42-DCB7724A5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38-793C-4E90-AC42-DCB7724A5F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38-793C-4E90-AC42-DCB7724A5F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02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38-793C-4E90-AC42-DCB7724A5F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847725"/>
            <a:ext cx="9143999" cy="3622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1475" y="952499"/>
            <a:ext cx="3543300" cy="3362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76750" y="952500"/>
            <a:ext cx="4505325" cy="33623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84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857250"/>
            <a:ext cx="9143999" cy="36132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1475" y="952499"/>
            <a:ext cx="3543300" cy="3362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76750" y="952500"/>
            <a:ext cx="4505325" cy="3362325"/>
          </a:xfrm>
        </p:spPr>
        <p:txBody>
          <a:bodyPr>
            <a:normAutofit/>
          </a:bodyPr>
          <a:lstStyle>
            <a:lvl1pPr>
              <a:defRPr lang="en-US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67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866775"/>
            <a:ext cx="8229600" cy="3600450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908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885825"/>
            <a:ext cx="2884126" cy="3332656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3133177" y="885825"/>
            <a:ext cx="2884126" cy="3332656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5802674" y="885825"/>
            <a:ext cx="2884126" cy="3332656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048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 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857250"/>
            <a:ext cx="9143999" cy="36132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857250"/>
            <a:ext cx="8229600" cy="3613289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4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s 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838200"/>
            <a:ext cx="9143999" cy="36323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1163564"/>
            <a:ext cx="2884126" cy="3054917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>
          <a:xfrm>
            <a:off x="3133177" y="1163564"/>
            <a:ext cx="2884126" cy="3054917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802674" y="1163564"/>
            <a:ext cx="2884126" cy="3054917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677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F9C-5DD1-468C-AE85-10FF059E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20B8-C073-4F7D-8451-8931B1EB1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27CC7-5208-4E4B-8CDE-3CBC14CC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2AB5-9DEE-4D55-9B22-D9BE56736FD3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1C7C-62B8-42DE-AA35-2D28E24C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399B0-1EA4-4032-850A-1CDBB375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B0C2E-9BE2-44BB-A4CD-F523011AC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8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53050" y="1828800"/>
            <a:ext cx="3133725" cy="9144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 and Affiliation</a:t>
            </a:r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22" y="3631721"/>
            <a:ext cx="1590939" cy="694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12" y="3707758"/>
            <a:ext cx="1994560" cy="61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71" y="3631721"/>
            <a:ext cx="791747" cy="72741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2174" y="745707"/>
            <a:ext cx="8795084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enter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8031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W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53050" y="1828800"/>
            <a:ext cx="3133725" cy="9144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 and Affiliation</a:t>
            </a:r>
          </a:p>
          <a:p>
            <a:pPr lvl="0"/>
            <a:r>
              <a:rPr lang="en-US"/>
              <a:t>Date</a:t>
            </a:r>
          </a:p>
          <a:p>
            <a:pPr lvl="0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3" y="3549277"/>
            <a:ext cx="1590939" cy="694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91" y="3554335"/>
            <a:ext cx="791747" cy="72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48" y="3560731"/>
            <a:ext cx="498163" cy="642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30" y="3555533"/>
            <a:ext cx="537103" cy="64101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2174" y="745707"/>
            <a:ext cx="8795084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enter presentation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6" y="3587295"/>
            <a:ext cx="1994560" cy="6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1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6315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8229600" cy="3438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7201" y="4662458"/>
            <a:ext cx="156837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www.usanpn.org</a:t>
            </a:r>
          </a:p>
        </p:txBody>
      </p:sp>
      <p:pic>
        <p:nvPicPr>
          <p:cNvPr id="7" name="Picture 6" descr="usgs_logo-black.ai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08" y="4614879"/>
            <a:ext cx="1028886" cy="378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77" y="4614879"/>
            <a:ext cx="1195023" cy="3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2" r:id="rId5"/>
    <p:sldLayoutId id="2147483664" r:id="rId6"/>
    <p:sldLayoutId id="2147483668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3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23901"/>
            <a:ext cx="9143999" cy="37466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787811" y="4662458"/>
            <a:ext cx="156837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www.usanpn.org</a:t>
            </a:r>
          </a:p>
        </p:txBody>
      </p:sp>
    </p:spTree>
    <p:extLst>
      <p:ext uri="{BB962C8B-B14F-4D97-AF65-F5344CB8AC3E}">
        <p14:creationId xmlns:p14="http://schemas.microsoft.com/office/powerpoint/2010/main" val="23949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3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97D227-2C59-4919-9B3E-FC313D684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3666" y="1828800"/>
            <a:ext cx="4653110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Diego Huerta, Katharine Gerst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3382B-3CEC-4B45-A920-4E396968A4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sz="3200" dirty="0">
                <a:solidFill>
                  <a:schemeClr val="tx1"/>
                </a:solidFill>
              </a:rPr>
              <a:t>Climate Drivers of Invasive Plant Phenology</a:t>
            </a:r>
          </a:p>
        </p:txBody>
      </p:sp>
      <p:pic>
        <p:nvPicPr>
          <p:cNvPr id="11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F42692CE-D289-4B37-8323-544A86B1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876" y="4061106"/>
            <a:ext cx="772510" cy="10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www.usanpn.org/files/npn/logos/USA-NPN-logo-2019_small.png">
            <a:extLst>
              <a:ext uri="{FF2B5EF4-FFF2-40B4-BE49-F238E27FC236}">
                <a16:creationId xmlns:a16="http://schemas.microsoft.com/office/drawing/2014/main" id="{B521083B-1592-4A58-A15E-4E0E303E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38" y="4062963"/>
            <a:ext cx="3382682" cy="104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D76DF086-6753-4E18-A098-5016990D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32" y="4062963"/>
            <a:ext cx="1301882" cy="10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usgs logo">
            <a:extLst>
              <a:ext uri="{FF2B5EF4-FFF2-40B4-BE49-F238E27FC236}">
                <a16:creationId xmlns:a16="http://schemas.microsoft.com/office/drawing/2014/main" id="{4C0FFEAC-209F-42DE-AEEB-29DC74BA0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6" b="36003"/>
          <a:stretch/>
        </p:blipFill>
        <p:spPr bwMode="auto">
          <a:xfrm>
            <a:off x="99510" y="4173959"/>
            <a:ext cx="2967422" cy="8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36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8FE1-9AA6-4C64-B2C5-9B772CBD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Invasive Plant Phenology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C2F6F-B51B-4F57-A2B7-B286B3C735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750" y="952497"/>
            <a:ext cx="4505325" cy="3362325"/>
          </a:xfrm>
        </p:spPr>
        <p:txBody>
          <a:bodyPr>
            <a:normAutofit/>
          </a:bodyPr>
          <a:lstStyle/>
          <a:p>
            <a:r>
              <a:rPr lang="en-US" sz="2800" dirty="0"/>
              <a:t>Treatment timing</a:t>
            </a:r>
          </a:p>
          <a:p>
            <a:pPr lvl="1"/>
            <a:r>
              <a:rPr lang="en-US" sz="2800" dirty="0"/>
              <a:t>Herbicides</a:t>
            </a:r>
          </a:p>
          <a:p>
            <a:pPr lvl="1"/>
            <a:r>
              <a:rPr lang="en-US" sz="2800" dirty="0"/>
              <a:t>Mowing/Cutting</a:t>
            </a:r>
          </a:p>
          <a:p>
            <a:r>
              <a:rPr lang="en-US" sz="2800" dirty="0"/>
              <a:t>Invasiveness</a:t>
            </a:r>
          </a:p>
          <a:p>
            <a:pPr lvl="1"/>
            <a:r>
              <a:rPr lang="en-US" sz="2800" dirty="0"/>
              <a:t>Earlier/Later flowering</a:t>
            </a:r>
          </a:p>
          <a:p>
            <a:pPr lvl="1"/>
            <a:r>
              <a:rPr lang="en-US" sz="2800" dirty="0"/>
              <a:t>Earlier leafing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00359C-A2ED-4016-AE8C-274AB2346B2C}"/>
              </a:ext>
            </a:extLst>
          </p:cNvPr>
          <p:cNvGrpSpPr/>
          <p:nvPr/>
        </p:nvGrpSpPr>
        <p:grpSpPr>
          <a:xfrm>
            <a:off x="213040" y="952497"/>
            <a:ext cx="3864843" cy="4207381"/>
            <a:chOff x="294935" y="1029992"/>
            <a:chExt cx="3633092" cy="3955090"/>
          </a:xfrm>
        </p:grpSpPr>
        <p:pic>
          <p:nvPicPr>
            <p:cNvPr id="1026" name="Picture 2" descr="Image result for amur honeysuckle invasive">
              <a:extLst>
                <a:ext uri="{FF2B5EF4-FFF2-40B4-BE49-F238E27FC236}">
                  <a16:creationId xmlns:a16="http://schemas.microsoft.com/office/drawing/2014/main" id="{279D3453-C6D8-4859-8B70-64972E7F5D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" r="15993" b="8292"/>
            <a:stretch/>
          </p:blipFill>
          <p:spPr bwMode="auto">
            <a:xfrm>
              <a:off x="294935" y="1029992"/>
              <a:ext cx="3633092" cy="30835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D9C8AA-DBE0-4497-B547-91505DB2D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53" t="30806" r="-25683"/>
            <a:stretch/>
          </p:blipFill>
          <p:spPr>
            <a:xfrm rot="5400000">
              <a:off x="-133799" y="1458726"/>
              <a:ext cx="3955090" cy="3097622"/>
            </a:xfrm>
            <a:prstGeom prst="rtTriangle">
              <a:avLst/>
            </a:prstGeom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17BC8B-8C06-4747-A369-1C29A6698360}"/>
              </a:ext>
            </a:extLst>
          </p:cNvPr>
          <p:cNvSpPr txBox="1"/>
          <p:nvPr/>
        </p:nvSpPr>
        <p:spPr>
          <a:xfrm>
            <a:off x="213039" y="4232706"/>
            <a:ext cx="3864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Photos: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Leonore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Enking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, NPS</a:t>
            </a:r>
          </a:p>
        </p:txBody>
      </p:sp>
      <p:pic>
        <p:nvPicPr>
          <p:cNvPr id="8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FF5CA376-43F0-48FD-8025-0EF2B01F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043B5BB2-6D72-4F1B-8EC9-96E9A451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4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510D6-C160-4923-AAAE-CD281A1D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FCE28-B3B6-4BE6-96E3-E40884BA8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9227" y="952500"/>
            <a:ext cx="3752848" cy="3362325"/>
          </a:xfrm>
        </p:spPr>
        <p:txBody>
          <a:bodyPr>
            <a:normAutofit/>
          </a:bodyPr>
          <a:lstStyle/>
          <a:p>
            <a:r>
              <a:rPr lang="en-US" sz="2400" dirty="0"/>
              <a:t>Examine the availability of invasive plant records</a:t>
            </a:r>
          </a:p>
          <a:p>
            <a:r>
              <a:rPr lang="en-US" sz="2400" dirty="0"/>
              <a:t>Identify climate patterns in invasive phenology</a:t>
            </a:r>
          </a:p>
        </p:txBody>
      </p:sp>
      <p:pic>
        <p:nvPicPr>
          <p:cNvPr id="2050" name="Picture 2" descr="https://upload.wikimedia.org/wikipedia/commons/1/16/Velvet_mesquite_catkins.jpg">
            <a:extLst>
              <a:ext uri="{FF2B5EF4-FFF2-40B4-BE49-F238E27FC236}">
                <a16:creationId xmlns:a16="http://schemas.microsoft.com/office/drawing/2014/main" id="{4874AF80-EBAB-4E13-8E3B-3F54FE59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6" y="962143"/>
            <a:ext cx="4292284" cy="321921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01931-EEB3-4B27-AFC2-DEFA3C23B04D}"/>
              </a:ext>
            </a:extLst>
          </p:cNvPr>
          <p:cNvSpPr txBox="1"/>
          <p:nvPr/>
        </p:nvSpPr>
        <p:spPr>
          <a:xfrm>
            <a:off x="279716" y="4181356"/>
            <a:ext cx="38648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Photos: Sue in AZ</a:t>
            </a:r>
          </a:p>
        </p:txBody>
      </p:sp>
      <p:pic>
        <p:nvPicPr>
          <p:cNvPr id="6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FDC1D94D-27B7-47C4-BF09-BAE49A1C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B95889D8-6198-4600-9D54-5914CE05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544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C2587-55E0-45B7-9355-DAAF2CA1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Phenology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6C0C57-5911-4A5C-9888-F2DC37F04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/>
              <a:t>National Phenology Network (NPN)</a:t>
            </a:r>
          </a:p>
          <a:p>
            <a:pPr lvl="1"/>
            <a:r>
              <a:rPr lang="en-US" sz="2200" dirty="0"/>
              <a:t>Less consistent records</a:t>
            </a:r>
          </a:p>
          <a:p>
            <a:pPr lvl="1"/>
            <a:r>
              <a:rPr lang="en-US" sz="2200" dirty="0"/>
              <a:t>More sites and years of data</a:t>
            </a:r>
          </a:p>
          <a:p>
            <a:r>
              <a:rPr lang="en-US" sz="2200" dirty="0"/>
              <a:t>National Ecological Observatory Network (NEON)</a:t>
            </a:r>
          </a:p>
          <a:p>
            <a:pPr lvl="1"/>
            <a:r>
              <a:rPr lang="en-US" sz="2200" dirty="0"/>
              <a:t>More consistent records</a:t>
            </a:r>
          </a:p>
          <a:p>
            <a:pPr lvl="1"/>
            <a:r>
              <a:rPr lang="en-US" sz="2200" dirty="0"/>
              <a:t>Few sites and years of data</a:t>
            </a:r>
          </a:p>
          <a:p>
            <a:r>
              <a:rPr lang="en-US" sz="2200" dirty="0"/>
              <a:t>Both collect phenology data using the same standardized protocols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B8D99-5435-4764-A444-DA48611DE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" r="4691" b="5400"/>
          <a:stretch/>
        </p:blipFill>
        <p:spPr>
          <a:xfrm>
            <a:off x="225761" y="1491090"/>
            <a:ext cx="4069351" cy="24688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A04E5D-51C0-4554-A15B-4ADD54EA9906}"/>
              </a:ext>
            </a:extLst>
          </p:cNvPr>
          <p:cNvGrpSpPr/>
          <p:nvPr/>
        </p:nvGrpSpPr>
        <p:grpSpPr>
          <a:xfrm>
            <a:off x="347468" y="1020876"/>
            <a:ext cx="1696666" cy="369333"/>
            <a:chOff x="374026" y="1396926"/>
            <a:chExt cx="1696666" cy="36933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9DF0973-FF96-41FA-91E3-FCB1D422B98F}"/>
                </a:ext>
              </a:extLst>
            </p:cNvPr>
            <p:cNvSpPr/>
            <p:nvPr/>
          </p:nvSpPr>
          <p:spPr>
            <a:xfrm>
              <a:off x="374026" y="1396926"/>
              <a:ext cx="407259" cy="369333"/>
            </a:xfrm>
            <a:prstGeom prst="ellipse">
              <a:avLst/>
            </a:prstGeom>
            <a:solidFill>
              <a:srgbClr val="E1010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F561FE-423C-4703-A6D1-3237B52FB689}"/>
                </a:ext>
              </a:extLst>
            </p:cNvPr>
            <p:cNvSpPr txBox="1"/>
            <p:nvPr/>
          </p:nvSpPr>
          <p:spPr>
            <a:xfrm>
              <a:off x="781285" y="1396927"/>
              <a:ext cx="128940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NPN Sites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362AA-1A9B-4C7B-B22E-E48044A3F1F2}"/>
              </a:ext>
            </a:extLst>
          </p:cNvPr>
          <p:cNvGrpSpPr/>
          <p:nvPr/>
        </p:nvGrpSpPr>
        <p:grpSpPr>
          <a:xfrm>
            <a:off x="2412803" y="1005940"/>
            <a:ext cx="1774505" cy="384269"/>
            <a:chOff x="2338970" y="1392731"/>
            <a:chExt cx="1774505" cy="3842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8581374-EB84-42CA-8E15-EBC60E71C24E}"/>
                </a:ext>
              </a:extLst>
            </p:cNvPr>
            <p:cNvSpPr/>
            <p:nvPr/>
          </p:nvSpPr>
          <p:spPr>
            <a:xfrm>
              <a:off x="2338970" y="1407667"/>
              <a:ext cx="407259" cy="36933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E31A4D-B593-4BF5-85EB-0F14E23C73CD}"/>
                </a:ext>
              </a:extLst>
            </p:cNvPr>
            <p:cNvSpPr txBox="1"/>
            <p:nvPr/>
          </p:nvSpPr>
          <p:spPr>
            <a:xfrm>
              <a:off x="2746229" y="1392731"/>
              <a:ext cx="136724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NEON Sites</a:t>
              </a:r>
            </a:p>
          </p:txBody>
        </p:sp>
      </p:grpSp>
      <p:pic>
        <p:nvPicPr>
          <p:cNvPr id="14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29DD15F9-F5BE-4D5B-B3E6-F6E9A885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461D4B59-6316-4C64-B7A9-A37A7E6F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4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6B1481-F7BE-4B68-8898-09726101CF1C}"/>
              </a:ext>
            </a:extLst>
          </p:cNvPr>
          <p:cNvGrpSpPr/>
          <p:nvPr/>
        </p:nvGrpSpPr>
        <p:grpSpPr>
          <a:xfrm>
            <a:off x="106327" y="911945"/>
            <a:ext cx="2048678" cy="1823379"/>
            <a:chOff x="688043" y="1184971"/>
            <a:chExt cx="4126390" cy="3672599"/>
          </a:xfrm>
        </p:grpSpPr>
        <p:pic>
          <p:nvPicPr>
            <p:cNvPr id="6146" name="Picture 2" descr="File:Poa pratensis - Berlin Botanical Garden - IMG 8536.JPG">
              <a:extLst>
                <a:ext uri="{FF2B5EF4-FFF2-40B4-BE49-F238E27FC236}">
                  <a16:creationId xmlns:a16="http://schemas.microsoft.com/office/drawing/2014/main" id="{50F285D2-186C-4F22-AC72-3D37CD33A5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6" t="1" r="17660" b="25292"/>
            <a:stretch/>
          </p:blipFill>
          <p:spPr bwMode="auto">
            <a:xfrm>
              <a:off x="1163879" y="1184971"/>
              <a:ext cx="3174716" cy="26876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19D6B1-16DA-40E5-8583-FBC3708274CF}"/>
                </a:ext>
              </a:extLst>
            </p:cNvPr>
            <p:cNvSpPr txBox="1"/>
            <p:nvPr/>
          </p:nvSpPr>
          <p:spPr>
            <a:xfrm>
              <a:off x="688043" y="3803715"/>
              <a:ext cx="4126390" cy="105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Poa pratensis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(Kentucky Bluegrass)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2E6E3D-69A7-40FE-B710-15BB3101594B}"/>
              </a:ext>
            </a:extLst>
          </p:cNvPr>
          <p:cNvGrpSpPr/>
          <p:nvPr/>
        </p:nvGrpSpPr>
        <p:grpSpPr>
          <a:xfrm>
            <a:off x="2784032" y="929237"/>
            <a:ext cx="1533774" cy="1762655"/>
            <a:chOff x="4828854" y="1153828"/>
            <a:chExt cx="3157590" cy="3628792"/>
          </a:xfrm>
        </p:grpSpPr>
        <p:pic>
          <p:nvPicPr>
            <p:cNvPr id="6148" name="Picture 4" descr="Velvet mesquite.jpg">
              <a:extLst>
                <a:ext uri="{FF2B5EF4-FFF2-40B4-BE49-F238E27FC236}">
                  <a16:creationId xmlns:a16="http://schemas.microsoft.com/office/drawing/2014/main" id="{A728DCDA-B772-4B7E-B6F5-313AC0A332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17"/>
            <a:stretch/>
          </p:blipFill>
          <p:spPr bwMode="auto">
            <a:xfrm>
              <a:off x="4976154" y="1153828"/>
              <a:ext cx="2897314" cy="2672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890441-BAD0-4A61-BF03-6AA42DA734FC}"/>
                </a:ext>
              </a:extLst>
            </p:cNvPr>
            <p:cNvSpPr txBox="1"/>
            <p:nvPr/>
          </p:nvSpPr>
          <p:spPr>
            <a:xfrm>
              <a:off x="4828854" y="3751264"/>
              <a:ext cx="3157590" cy="103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Prosopis velutina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(Velvet Mesquite)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40B9EA-6FBA-4904-969F-5650B6FB8E90}"/>
              </a:ext>
            </a:extLst>
          </p:cNvPr>
          <p:cNvGrpSpPr/>
          <p:nvPr/>
        </p:nvGrpSpPr>
        <p:grpSpPr>
          <a:xfrm>
            <a:off x="5132764" y="911945"/>
            <a:ext cx="1484134" cy="1756022"/>
            <a:chOff x="315310" y="1448511"/>
            <a:chExt cx="2807012" cy="3321246"/>
          </a:xfrm>
        </p:grpSpPr>
        <p:pic>
          <p:nvPicPr>
            <p:cNvPr id="16" name="Picture 4" descr="Image result for ligustrum sinense">
              <a:extLst>
                <a:ext uri="{FF2B5EF4-FFF2-40B4-BE49-F238E27FC236}">
                  <a16:creationId xmlns:a16="http://schemas.microsoft.com/office/drawing/2014/main" id="{AD5330F5-0A0E-47E6-A034-0708E8DEA1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8" r="11860" b="7723"/>
            <a:stretch/>
          </p:blipFill>
          <p:spPr bwMode="auto">
            <a:xfrm>
              <a:off x="342335" y="1448511"/>
              <a:ext cx="2779987" cy="24550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4A253B-FDD2-4684-B1B2-DECC698E1355}"/>
                </a:ext>
              </a:extLst>
            </p:cNvPr>
            <p:cNvSpPr txBox="1"/>
            <p:nvPr/>
          </p:nvSpPr>
          <p:spPr>
            <a:xfrm>
              <a:off x="315310" y="3780167"/>
              <a:ext cx="2807012" cy="98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Ligustrum </a:t>
              </a:r>
              <a:r>
                <a:rPr lang="en-US" sz="1400" i="1" dirty="0" err="1">
                  <a:solidFill>
                    <a:schemeClr val="bg1"/>
                  </a:solidFill>
                </a:rPr>
                <a:t>sinense</a:t>
              </a:r>
              <a:endParaRPr lang="en-US" sz="14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(Chinese privet)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6C0101-671E-47C0-A504-BEFEBDBF523F}"/>
              </a:ext>
            </a:extLst>
          </p:cNvPr>
          <p:cNvGrpSpPr/>
          <p:nvPr/>
        </p:nvGrpSpPr>
        <p:grpSpPr>
          <a:xfrm>
            <a:off x="6881195" y="929237"/>
            <a:ext cx="2367241" cy="1806087"/>
            <a:chOff x="1393504" y="1228920"/>
            <a:chExt cx="4707750" cy="3591780"/>
          </a:xfrm>
        </p:grpSpPr>
        <p:pic>
          <p:nvPicPr>
            <p:cNvPr id="19" name="Picture 6" descr="File:Lonicera maackii tree.JPG">
              <a:extLst>
                <a:ext uri="{FF2B5EF4-FFF2-40B4-BE49-F238E27FC236}">
                  <a16:creationId xmlns:a16="http://schemas.microsoft.com/office/drawing/2014/main" id="{858EE9BE-B4AE-4D59-9B23-930DD4ACE1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63" b="8370"/>
            <a:stretch/>
          </p:blipFill>
          <p:spPr bwMode="auto">
            <a:xfrm>
              <a:off x="2396715" y="1228920"/>
              <a:ext cx="2701323" cy="266050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A2D226-F651-4F81-B925-6080AD4B1264}"/>
                </a:ext>
              </a:extLst>
            </p:cNvPr>
            <p:cNvSpPr txBox="1"/>
            <p:nvPr/>
          </p:nvSpPr>
          <p:spPr>
            <a:xfrm>
              <a:off x="1393504" y="3780168"/>
              <a:ext cx="4707750" cy="104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Lonicera </a:t>
              </a:r>
              <a:r>
                <a:rPr lang="en-US" sz="1400" i="1" dirty="0" err="1">
                  <a:solidFill>
                    <a:schemeClr val="bg1"/>
                  </a:solidFill>
                </a:rPr>
                <a:t>maackii</a:t>
              </a:r>
              <a:endParaRPr lang="en-US" sz="14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(Amur Honeysuckle)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0928AF79-A20B-4585-9DBC-5F083B2E317B}"/>
              </a:ext>
            </a:extLst>
          </p:cNvPr>
          <p:cNvSpPr txBox="1">
            <a:spLocks/>
          </p:cNvSpPr>
          <p:nvPr/>
        </p:nvSpPr>
        <p:spPr>
          <a:xfrm>
            <a:off x="457200" y="241896"/>
            <a:ext cx="8229600" cy="52833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Species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F164E7-732A-4CAF-952A-CA3C420BCC59}"/>
              </a:ext>
            </a:extLst>
          </p:cNvPr>
          <p:cNvGrpSpPr/>
          <p:nvPr/>
        </p:nvGrpSpPr>
        <p:grpSpPr>
          <a:xfrm>
            <a:off x="60403" y="2709003"/>
            <a:ext cx="2138392" cy="1786897"/>
            <a:chOff x="5757739" y="1999293"/>
            <a:chExt cx="3013592" cy="251823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EE8935-202E-4158-8E08-1ECB1B199099}"/>
                </a:ext>
              </a:extLst>
            </p:cNvPr>
            <p:cNvSpPr txBox="1"/>
            <p:nvPr/>
          </p:nvSpPr>
          <p:spPr>
            <a:xfrm>
              <a:off x="5757739" y="3780166"/>
              <a:ext cx="3013592" cy="73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/>
                  </a:solidFill>
                </a:rPr>
                <a:t>Microstigium</a:t>
              </a:r>
              <a:r>
                <a:rPr lang="en-US" sz="1400" i="1" dirty="0">
                  <a:solidFill>
                    <a:schemeClr val="bg1"/>
                  </a:solidFill>
                </a:rPr>
                <a:t> </a:t>
              </a:r>
              <a:r>
                <a:rPr lang="en-US" sz="1400" i="1" dirty="0" err="1">
                  <a:solidFill>
                    <a:schemeClr val="bg1"/>
                  </a:solidFill>
                </a:rPr>
                <a:t>vimineum</a:t>
              </a:r>
              <a:endParaRPr lang="en-US" sz="14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(Japanese </a:t>
              </a:r>
              <a:r>
                <a:rPr lang="en-US" sz="1400" dirty="0" err="1">
                  <a:solidFill>
                    <a:schemeClr val="bg1"/>
                  </a:solidFill>
                </a:rPr>
                <a:t>Stiltgrass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26" name="Picture 10" descr="Image result for microstegium vimineum">
              <a:extLst>
                <a:ext uri="{FF2B5EF4-FFF2-40B4-BE49-F238E27FC236}">
                  <a16:creationId xmlns:a16="http://schemas.microsoft.com/office/drawing/2014/main" id="{D600FDBD-8A41-444F-97CA-707CCCFFEC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3" t="29890" r="35276"/>
            <a:stretch/>
          </p:blipFill>
          <p:spPr bwMode="auto">
            <a:xfrm>
              <a:off x="6077085" y="1999293"/>
              <a:ext cx="2374901" cy="18805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071819-0DF8-41CB-AE3B-444AA7A5985B}"/>
              </a:ext>
            </a:extLst>
          </p:cNvPr>
          <p:cNvGrpSpPr/>
          <p:nvPr/>
        </p:nvGrpSpPr>
        <p:grpSpPr>
          <a:xfrm>
            <a:off x="2456718" y="2709003"/>
            <a:ext cx="2138392" cy="1802126"/>
            <a:chOff x="-102775" y="1795477"/>
            <a:chExt cx="3225275" cy="2718095"/>
          </a:xfrm>
        </p:grpSpPr>
        <p:pic>
          <p:nvPicPr>
            <p:cNvPr id="28" name="Picture 2" descr="File:Artemisia absinthium 01.JPG">
              <a:extLst>
                <a:ext uri="{FF2B5EF4-FFF2-40B4-BE49-F238E27FC236}">
                  <a16:creationId xmlns:a16="http://schemas.microsoft.com/office/drawing/2014/main" id="{B43B7DAF-3710-4C44-8309-4BE8545CD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53" b="27855"/>
            <a:stretch/>
          </p:blipFill>
          <p:spPr bwMode="auto">
            <a:xfrm>
              <a:off x="293041" y="1795477"/>
              <a:ext cx="2416081" cy="20099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E3D0B7-6766-4039-9F18-94BCFBED9940}"/>
                </a:ext>
              </a:extLst>
            </p:cNvPr>
            <p:cNvSpPr txBox="1"/>
            <p:nvPr/>
          </p:nvSpPr>
          <p:spPr>
            <a:xfrm>
              <a:off x="-102775" y="3724414"/>
              <a:ext cx="3225275" cy="78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/>
                  </a:solidFill>
                </a:rPr>
                <a:t>Artemesia</a:t>
              </a:r>
              <a:r>
                <a:rPr lang="en-US" sz="1400" i="1" dirty="0">
                  <a:solidFill>
                    <a:schemeClr val="bg1"/>
                  </a:solidFill>
                </a:rPr>
                <a:t> </a:t>
              </a:r>
              <a:r>
                <a:rPr lang="en-US" sz="1400" i="1" dirty="0" err="1">
                  <a:solidFill>
                    <a:schemeClr val="bg1"/>
                  </a:solidFill>
                </a:rPr>
                <a:t>absinthium</a:t>
              </a:r>
              <a:r>
                <a:rPr lang="en-US" sz="1400" i="1" dirty="0">
                  <a:solidFill>
                    <a:schemeClr val="bg1"/>
                  </a:solidFill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</a:rPr>
                <a:t>(Common Wormwood)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3F5F71-0482-4FD0-99B0-7433131426A6}"/>
              </a:ext>
            </a:extLst>
          </p:cNvPr>
          <p:cNvGrpSpPr/>
          <p:nvPr/>
        </p:nvGrpSpPr>
        <p:grpSpPr>
          <a:xfrm>
            <a:off x="5109912" y="2709003"/>
            <a:ext cx="1601888" cy="1764128"/>
            <a:chOff x="2980206" y="1729315"/>
            <a:chExt cx="2594307" cy="2903777"/>
          </a:xfrm>
        </p:grpSpPr>
        <p:pic>
          <p:nvPicPr>
            <p:cNvPr id="31" name="Picture 4" descr="File:Bromus inermis.JPG">
              <a:extLst>
                <a:ext uri="{FF2B5EF4-FFF2-40B4-BE49-F238E27FC236}">
                  <a16:creationId xmlns:a16="http://schemas.microsoft.com/office/drawing/2014/main" id="{AE360782-B200-4DD1-B6D8-3202FCA10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9" t="5721" r="469" b="13835"/>
            <a:stretch/>
          </p:blipFill>
          <p:spPr bwMode="auto">
            <a:xfrm>
              <a:off x="3274845" y="1729315"/>
              <a:ext cx="2005027" cy="2140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1A015-A38F-4179-AF44-DC2506C73ABA}"/>
                </a:ext>
              </a:extLst>
            </p:cNvPr>
            <p:cNvSpPr txBox="1"/>
            <p:nvPr/>
          </p:nvSpPr>
          <p:spPr>
            <a:xfrm>
              <a:off x="2980206" y="3779366"/>
              <a:ext cx="2594307" cy="853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/>
                  </a:solidFill>
                </a:rPr>
                <a:t>Bromus</a:t>
              </a:r>
              <a:r>
                <a:rPr lang="en-US" sz="1400" i="1" dirty="0">
                  <a:solidFill>
                    <a:schemeClr val="bg1"/>
                  </a:solidFill>
                </a:rPr>
                <a:t> </a:t>
              </a:r>
              <a:r>
                <a:rPr lang="en-US" sz="1400" i="1" dirty="0" err="1">
                  <a:solidFill>
                    <a:schemeClr val="bg1"/>
                  </a:solidFill>
                </a:rPr>
                <a:t>inermis</a:t>
              </a:r>
              <a:endParaRPr lang="en-US" sz="14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(Smooth Brome)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D6BB87-7CA3-432F-9E61-8A37727715F1}"/>
              </a:ext>
            </a:extLst>
          </p:cNvPr>
          <p:cNvGrpSpPr/>
          <p:nvPr/>
        </p:nvGrpSpPr>
        <p:grpSpPr>
          <a:xfrm>
            <a:off x="6924985" y="2708864"/>
            <a:ext cx="2289392" cy="1764267"/>
            <a:chOff x="5599763" y="1260609"/>
            <a:chExt cx="4957871" cy="3580652"/>
          </a:xfrm>
        </p:grpSpPr>
        <p:pic>
          <p:nvPicPr>
            <p:cNvPr id="34" name="Picture 8" descr="File:Ceratocephala testiculata (5384815822).jpg">
              <a:extLst>
                <a:ext uri="{FF2B5EF4-FFF2-40B4-BE49-F238E27FC236}">
                  <a16:creationId xmlns:a16="http://schemas.microsoft.com/office/drawing/2014/main" id="{894B2230-D67C-4330-A35D-839B14AC5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5" r="18327"/>
            <a:stretch/>
          </p:blipFill>
          <p:spPr bwMode="auto">
            <a:xfrm>
              <a:off x="6779131" y="1260609"/>
              <a:ext cx="2599134" cy="2660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C7B4C9-4AC5-4E92-9AA5-4C4836C275B1}"/>
                </a:ext>
              </a:extLst>
            </p:cNvPr>
            <p:cNvSpPr txBox="1"/>
            <p:nvPr/>
          </p:nvSpPr>
          <p:spPr>
            <a:xfrm>
              <a:off x="5599763" y="3779365"/>
              <a:ext cx="4957871" cy="106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/>
                  </a:solidFill>
                </a:rPr>
                <a:t>Ceratocephala</a:t>
              </a:r>
              <a:r>
                <a:rPr lang="en-US" sz="1400" i="1" dirty="0">
                  <a:solidFill>
                    <a:schemeClr val="bg1"/>
                  </a:solidFill>
                </a:rPr>
                <a:t> </a:t>
              </a:r>
              <a:r>
                <a:rPr lang="en-US" sz="1400" i="1" dirty="0" err="1">
                  <a:solidFill>
                    <a:schemeClr val="bg1"/>
                  </a:solidFill>
                </a:rPr>
                <a:t>testiculata</a:t>
              </a:r>
              <a:r>
                <a:rPr lang="en-US" sz="1400" i="1" dirty="0">
                  <a:solidFill>
                    <a:schemeClr val="bg1"/>
                  </a:solidFill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</a:rPr>
                <a:t>(Bur Buttercup)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F40385D-5A1A-4F96-9899-0CC60E5CC5D5}"/>
              </a:ext>
            </a:extLst>
          </p:cNvPr>
          <p:cNvSpPr txBox="1"/>
          <p:nvPr/>
        </p:nvSpPr>
        <p:spPr>
          <a:xfrm>
            <a:off x="0" y="4553217"/>
            <a:ext cx="490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Photos (as read): Public Domain, Sue in AZ, Jane Gibbs,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Mattieu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Sontag, Leslie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Mehrhoff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Aleksandrs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Balodis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Petr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Filippov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Matt Lavin</a:t>
            </a:r>
          </a:p>
        </p:txBody>
      </p:sp>
      <p:pic>
        <p:nvPicPr>
          <p:cNvPr id="37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4B1B4735-7778-46E7-A9BF-4D699BCB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890DAF25-A3BD-4F8B-8407-463E8C861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91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6B87-E50A-4B79-8A6F-2704088E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20" y="254734"/>
            <a:ext cx="8229600" cy="528336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1E4D3-BC49-4497-909C-81E8FA8B0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4204" y="872986"/>
            <a:ext cx="4295775" cy="3488871"/>
          </a:xfrm>
        </p:spPr>
        <p:txBody>
          <a:bodyPr>
            <a:noAutofit/>
          </a:bodyPr>
          <a:lstStyle/>
          <a:p>
            <a:r>
              <a:rPr lang="en-US" sz="1800" dirty="0"/>
              <a:t>1631 Total Onset Records</a:t>
            </a:r>
          </a:p>
          <a:p>
            <a:pPr lvl="1"/>
            <a:r>
              <a:rPr lang="en-US" sz="1800" dirty="0"/>
              <a:t>8 Species</a:t>
            </a:r>
          </a:p>
          <a:p>
            <a:pPr lvl="1"/>
            <a:r>
              <a:rPr lang="en-US" sz="1800" dirty="0"/>
              <a:t>Flowers + Leaves</a:t>
            </a:r>
          </a:p>
          <a:p>
            <a:r>
              <a:rPr lang="en-US" sz="1800" dirty="0"/>
              <a:t>Climate data</a:t>
            </a:r>
          </a:p>
          <a:p>
            <a:pPr lvl="1"/>
            <a:r>
              <a:rPr lang="en-US" sz="1800" dirty="0"/>
              <a:t>Precipitation and minimum/maximum temperatures for prior 6 months</a:t>
            </a:r>
          </a:p>
          <a:p>
            <a:pPr lvl="1"/>
            <a:r>
              <a:rPr lang="en-US" sz="1800" dirty="0"/>
              <a:t>Reduced with Principle Components Analysis (PCA)</a:t>
            </a:r>
          </a:p>
          <a:p>
            <a:r>
              <a:rPr lang="en-US" sz="1800" dirty="0"/>
              <a:t>Multiple regression on 3 principle components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665F6-57BC-400E-8656-51B450093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5" t="52008" r="13208" b="27784"/>
          <a:stretch/>
        </p:blipFill>
        <p:spPr>
          <a:xfrm>
            <a:off x="214021" y="1414165"/>
            <a:ext cx="3941324" cy="2839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586163-28A1-4C2D-AFA1-4AA8E7A5241F}"/>
              </a:ext>
            </a:extLst>
          </p:cNvPr>
          <p:cNvSpPr txBox="1"/>
          <p:nvPr/>
        </p:nvSpPr>
        <p:spPr>
          <a:xfrm>
            <a:off x="214021" y="952500"/>
            <a:ext cx="394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Onset of Flowering</a:t>
            </a:r>
          </a:p>
        </p:txBody>
      </p:sp>
      <p:pic>
        <p:nvPicPr>
          <p:cNvPr id="8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60C0327D-CAE1-400F-8840-880B2EBC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09C47152-5C0D-4BA5-A760-BB3E3E84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49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6B86-558A-439A-B829-80670B24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Interpretation: L. </a:t>
            </a:r>
            <a:r>
              <a:rPr lang="en-US" dirty="0" err="1"/>
              <a:t>maackii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07532-1746-4B6E-81E3-472CA4CE262C}"/>
              </a:ext>
            </a:extLst>
          </p:cNvPr>
          <p:cNvGrpSpPr/>
          <p:nvPr/>
        </p:nvGrpSpPr>
        <p:grpSpPr>
          <a:xfrm>
            <a:off x="3799026" y="840390"/>
            <a:ext cx="3610119" cy="3061427"/>
            <a:chOff x="61641" y="840390"/>
            <a:chExt cx="3610119" cy="30614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3E3C78-BC93-47CE-B65D-3FC11C5A7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6" t="2272" r="2506" b="3489"/>
            <a:stretch/>
          </p:blipFill>
          <p:spPr>
            <a:xfrm>
              <a:off x="61641" y="1223924"/>
              <a:ext cx="3610119" cy="267789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0F6EDD-73DC-4A5E-A5DA-32D541C53695}"/>
                </a:ext>
              </a:extLst>
            </p:cNvPr>
            <p:cNvSpPr txBox="1"/>
            <p:nvPr/>
          </p:nvSpPr>
          <p:spPr>
            <a:xfrm>
              <a:off x="182022" y="840390"/>
              <a:ext cx="3311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Flowering vs Component 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89A778-EB74-4069-8570-60B895D2ECD1}"/>
              </a:ext>
            </a:extLst>
          </p:cNvPr>
          <p:cNvGrpSpPr/>
          <p:nvPr/>
        </p:nvGrpSpPr>
        <p:grpSpPr>
          <a:xfrm>
            <a:off x="147527" y="840390"/>
            <a:ext cx="3550687" cy="3061428"/>
            <a:chOff x="3726612" y="840390"/>
            <a:chExt cx="3550687" cy="3061428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25883F77-5660-4E9D-A2CE-AD6505F64E9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1293965"/>
                </p:ext>
              </p:extLst>
            </p:nvPr>
          </p:nvGraphicFramePr>
          <p:xfrm>
            <a:off x="3785707" y="1223925"/>
            <a:ext cx="3491592" cy="26778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E9BADF-3E9C-4DDE-B68F-3E2F48413631}"/>
                </a:ext>
              </a:extLst>
            </p:cNvPr>
            <p:cNvSpPr txBox="1"/>
            <p:nvPr/>
          </p:nvSpPr>
          <p:spPr>
            <a:xfrm>
              <a:off x="3726612" y="840390"/>
              <a:ext cx="3550687" cy="448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Component 1 Factor Loadings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49191B-B6C8-4AAB-AE10-B3CBE9AE03A8}"/>
              </a:ext>
            </a:extLst>
          </p:cNvPr>
          <p:cNvGrpSpPr/>
          <p:nvPr/>
        </p:nvGrpSpPr>
        <p:grpSpPr>
          <a:xfrm>
            <a:off x="6963071" y="1668706"/>
            <a:ext cx="2569341" cy="2045689"/>
            <a:chOff x="1393504" y="1228920"/>
            <a:chExt cx="4707750" cy="3591780"/>
          </a:xfrm>
        </p:grpSpPr>
        <p:pic>
          <p:nvPicPr>
            <p:cNvPr id="11" name="Picture 6" descr="File:Lonicera maackii tree.JPG">
              <a:extLst>
                <a:ext uri="{FF2B5EF4-FFF2-40B4-BE49-F238E27FC236}">
                  <a16:creationId xmlns:a16="http://schemas.microsoft.com/office/drawing/2014/main" id="{44BF827F-19AE-405C-AE0E-287A0304E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63" b="8370"/>
            <a:stretch/>
          </p:blipFill>
          <p:spPr bwMode="auto">
            <a:xfrm>
              <a:off x="2396715" y="1228920"/>
              <a:ext cx="2701323" cy="266050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53F302-9660-4255-862B-6DD2E8A6DA72}"/>
                </a:ext>
              </a:extLst>
            </p:cNvPr>
            <p:cNvSpPr txBox="1"/>
            <p:nvPr/>
          </p:nvSpPr>
          <p:spPr>
            <a:xfrm>
              <a:off x="1393504" y="3780168"/>
              <a:ext cx="4707750" cy="104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Lonicera </a:t>
              </a:r>
              <a:r>
                <a:rPr lang="en-US" sz="1400" i="1" dirty="0" err="1">
                  <a:solidFill>
                    <a:schemeClr val="bg1"/>
                  </a:solidFill>
                </a:rPr>
                <a:t>maackii</a:t>
              </a:r>
              <a:endParaRPr lang="en-US" sz="14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(Amur Honeysuckle)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FBBFF2-4D05-4E0B-BF40-4BF8F8FDF079}"/>
              </a:ext>
            </a:extLst>
          </p:cNvPr>
          <p:cNvGrpSpPr/>
          <p:nvPr/>
        </p:nvGrpSpPr>
        <p:grpSpPr>
          <a:xfrm>
            <a:off x="3966603" y="3992695"/>
            <a:ext cx="3372196" cy="382307"/>
            <a:chOff x="3919408" y="3992695"/>
            <a:chExt cx="3372196" cy="382307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13A091E1-B0BA-4098-9C3F-60BF59E9938E}"/>
                </a:ext>
              </a:extLst>
            </p:cNvPr>
            <p:cNvSpPr/>
            <p:nvPr/>
          </p:nvSpPr>
          <p:spPr>
            <a:xfrm>
              <a:off x="3919408" y="3992695"/>
              <a:ext cx="3372196" cy="382307"/>
            </a:xfrm>
            <a:prstGeom prst="rightArrow">
              <a:avLst>
                <a:gd name="adj1" fmla="val 64855"/>
                <a:gd name="adj2" fmla="val 50000"/>
              </a:avLst>
            </a:prstGeom>
            <a:gradFill>
              <a:gsLst>
                <a:gs pos="0">
                  <a:srgbClr val="EF4E07"/>
                </a:gs>
                <a:gs pos="100000">
                  <a:srgbClr val="6FA8D6"/>
                </a:gs>
              </a:gsLst>
              <a:lin ang="108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672EC-3854-4D30-A9DB-2E6CAA7A3840}"/>
                </a:ext>
              </a:extLst>
            </p:cNvPr>
            <p:cNvSpPr txBox="1"/>
            <p:nvPr/>
          </p:nvSpPr>
          <p:spPr>
            <a:xfrm>
              <a:off x="4094153" y="4030541"/>
              <a:ext cx="301457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/>
                <a:t>Increasing temperatures</a:t>
              </a:r>
            </a:p>
          </p:txBody>
        </p:sp>
      </p:grpSp>
      <p:pic>
        <p:nvPicPr>
          <p:cNvPr id="16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DDC388C1-C4D0-4369-AF10-55816EA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FC74D90E-479B-4AB0-B218-61F04368F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27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D9FF-D8F8-419D-BF3E-32FB836E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 and 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DBAD2-B81C-4D9D-B42D-6EE3795D5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052" y="952500"/>
            <a:ext cx="8664023" cy="3362325"/>
          </a:xfrm>
        </p:spPr>
        <p:txBody>
          <a:bodyPr>
            <a:normAutofit/>
          </a:bodyPr>
          <a:lstStyle/>
          <a:p>
            <a:r>
              <a:rPr lang="en-US" sz="2200" dirty="0"/>
              <a:t>75% of models significant at </a:t>
            </a:r>
            <a:r>
              <a:rPr lang="el-GR" sz="2200" dirty="0"/>
              <a:t>α</a:t>
            </a:r>
            <a:r>
              <a:rPr lang="en-US" sz="2200" dirty="0"/>
              <a:t> = 0.01</a:t>
            </a:r>
          </a:p>
          <a:p>
            <a:r>
              <a:rPr lang="en-US" sz="2200" dirty="0"/>
              <a:t>Records expansion in space and time can improve models, and make more models available</a:t>
            </a:r>
          </a:p>
          <a:p>
            <a:pPr lvl="1"/>
            <a:r>
              <a:rPr lang="en-US" sz="2200" dirty="0"/>
              <a:t>More robust datasets required to make models more generalizable</a:t>
            </a:r>
          </a:p>
          <a:p>
            <a:pPr lvl="1"/>
            <a:r>
              <a:rPr lang="en-US" sz="2200" dirty="0"/>
              <a:t>Lack of invasive species records</a:t>
            </a:r>
          </a:p>
          <a:p>
            <a:r>
              <a:rPr lang="en-US" sz="2200" dirty="0"/>
              <a:t>Next Steps</a:t>
            </a:r>
          </a:p>
          <a:p>
            <a:pPr lvl="1"/>
            <a:r>
              <a:rPr lang="en-US" sz="2200" dirty="0"/>
              <a:t>Incorporate more variables</a:t>
            </a:r>
          </a:p>
          <a:p>
            <a:pPr lvl="1"/>
            <a:r>
              <a:rPr lang="en-US" sz="2200" dirty="0"/>
              <a:t>Deliver results to land managers</a:t>
            </a:r>
          </a:p>
        </p:txBody>
      </p:sp>
      <p:pic>
        <p:nvPicPr>
          <p:cNvPr id="5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E9FCFC8D-0ABF-4F6C-8A01-D541A75D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4" y="4516580"/>
            <a:ext cx="434648" cy="5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C2248668-2854-4E10-99D9-C2DD04B3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94" y="4492458"/>
            <a:ext cx="783060" cy="6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4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5147-FD62-47EE-A1AD-FC30EBF3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EF48-A5AE-4C2A-9D8E-54E8D1369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6"/>
            <a:ext cx="8229600" cy="2977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Dr. Katharine Gerst – Mentor</a:t>
            </a:r>
          </a:p>
          <a:p>
            <a:pPr marL="0" indent="0" algn="ctr">
              <a:buNone/>
            </a:pPr>
            <a:r>
              <a:rPr lang="en-US" sz="2800" dirty="0"/>
              <a:t>USA-NPN staff – Advice and feedback</a:t>
            </a:r>
          </a:p>
          <a:p>
            <a:pPr marL="0" indent="0" algn="ctr">
              <a:buNone/>
            </a:pPr>
            <a:r>
              <a:rPr lang="en-US" sz="2800" dirty="0"/>
              <a:t>University of Arizona NASA Space Grant Program</a:t>
            </a:r>
          </a:p>
          <a:p>
            <a:pPr marL="0" indent="0" algn="ctr">
              <a:buNone/>
            </a:pPr>
            <a:r>
              <a:rPr lang="en-US" sz="2800" dirty="0"/>
              <a:t>Katie Jones  - NEON contact</a:t>
            </a:r>
          </a:p>
        </p:txBody>
      </p:sp>
      <p:pic>
        <p:nvPicPr>
          <p:cNvPr id="10" name="Picture 2" descr="https://spacegrant.arizona.edu/sites/spacegrant.arizona.edu/files/logo.png">
            <a:extLst>
              <a:ext uri="{FF2B5EF4-FFF2-40B4-BE49-F238E27FC236}">
                <a16:creationId xmlns:a16="http://schemas.microsoft.com/office/drawing/2014/main" id="{707E7D00-40A7-401D-A0C9-4CFCC093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876" y="4061106"/>
            <a:ext cx="772510" cy="10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usanpn.org/files/npn/logos/USA-NPN-logo-2019_small.png">
            <a:extLst>
              <a:ext uri="{FF2B5EF4-FFF2-40B4-BE49-F238E27FC236}">
                <a16:creationId xmlns:a16="http://schemas.microsoft.com/office/drawing/2014/main" id="{E5709D55-E797-48E6-82B9-AD46DEC24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38" y="4062963"/>
            <a:ext cx="3382682" cy="104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pacegrant.arizona.edu/sites/spacegrant.arizona.edu/files/about/logos/nic_print1500x1247ppi.png">
            <a:extLst>
              <a:ext uri="{FF2B5EF4-FFF2-40B4-BE49-F238E27FC236}">
                <a16:creationId xmlns:a16="http://schemas.microsoft.com/office/drawing/2014/main" id="{AD110F8D-92B8-4437-8A4C-F57F6354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86" y="4084530"/>
            <a:ext cx="1301882" cy="10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usgs logo">
            <a:extLst>
              <a:ext uri="{FF2B5EF4-FFF2-40B4-BE49-F238E27FC236}">
                <a16:creationId xmlns:a16="http://schemas.microsoft.com/office/drawing/2014/main" id="{BC5ABF06-0BDC-4980-B12D-5FE9A073F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6" b="36003"/>
          <a:stretch/>
        </p:blipFill>
        <p:spPr bwMode="auto">
          <a:xfrm>
            <a:off x="99510" y="4189351"/>
            <a:ext cx="2916306" cy="87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7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9">
      <a:dk1>
        <a:sysClr val="windowText" lastClr="000000"/>
      </a:dk1>
      <a:lt1>
        <a:sysClr val="window" lastClr="FFFFFF"/>
      </a:lt1>
      <a:dk2>
        <a:srgbClr val="333941"/>
      </a:dk2>
      <a:lt2>
        <a:srgbClr val="F5ECD4"/>
      </a:lt2>
      <a:accent1>
        <a:srgbClr val="6FA8D6"/>
      </a:accent1>
      <a:accent2>
        <a:srgbClr val="FA824D"/>
      </a:accent2>
      <a:accent3>
        <a:srgbClr val="9BBB59"/>
      </a:accent3>
      <a:accent4>
        <a:srgbClr val="8063AC"/>
      </a:accent4>
      <a:accent5>
        <a:srgbClr val="6ABD60"/>
      </a:accent5>
      <a:accent6>
        <a:srgbClr val="F27024"/>
      </a:accent6>
      <a:hlink>
        <a:srgbClr val="26232D"/>
      </a:hlink>
      <a:folHlink>
        <a:srgbClr val="3A94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PN_2018Template_16x9_3.pptx" id="{CD597AD8-B927-41F1-9B10-AD23123AA31E}" vid="{02CADE53-B43D-483D-B618-BC737946F23E}"/>
    </a:ext>
  </a:extLst>
</a:theme>
</file>

<file path=ppt/theme/theme2.xml><?xml version="1.0" encoding="utf-8"?>
<a:theme xmlns:a="http://schemas.openxmlformats.org/drawingml/2006/main" name="1_Office Theme">
  <a:themeElements>
    <a:clrScheme name="Custom 259">
      <a:dk1>
        <a:sysClr val="windowText" lastClr="000000"/>
      </a:dk1>
      <a:lt1>
        <a:sysClr val="window" lastClr="FFFFFF"/>
      </a:lt1>
      <a:dk2>
        <a:srgbClr val="333941"/>
      </a:dk2>
      <a:lt2>
        <a:srgbClr val="F5ECD4"/>
      </a:lt2>
      <a:accent1>
        <a:srgbClr val="6FA8D6"/>
      </a:accent1>
      <a:accent2>
        <a:srgbClr val="FA824D"/>
      </a:accent2>
      <a:accent3>
        <a:srgbClr val="9BBB59"/>
      </a:accent3>
      <a:accent4>
        <a:srgbClr val="8063AC"/>
      </a:accent4>
      <a:accent5>
        <a:srgbClr val="6ABD60"/>
      </a:accent5>
      <a:accent6>
        <a:srgbClr val="F27024"/>
      </a:accent6>
      <a:hlink>
        <a:srgbClr val="26232D"/>
      </a:hlink>
      <a:folHlink>
        <a:srgbClr val="3A94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PN_2018Template_16x9_3.pptx" id="{CD597AD8-B927-41F1-9B10-AD23123AA31E}" vid="{F79F21F0-5490-4489-ABAC-8BE2670CF8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</TotalTime>
  <Words>322</Words>
  <Application>Microsoft Office PowerPoint</Application>
  <PresentationFormat>On-screen Show (16:9)</PresentationFormat>
  <Paragraphs>73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Invasive Plant Phenology</vt:lpstr>
      <vt:lpstr>Objectives</vt:lpstr>
      <vt:lpstr>Sources of Phenology Data</vt:lpstr>
      <vt:lpstr>PowerPoint Presentation</vt:lpstr>
      <vt:lpstr>Methodology</vt:lpstr>
      <vt:lpstr>Model Interpretation: L. maackii</vt:lpstr>
      <vt:lpstr>Conclusions and Discussion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Huerta</dc:creator>
  <cp:lastModifiedBy>Diego Huerta</cp:lastModifiedBy>
  <cp:revision>60</cp:revision>
  <dcterms:created xsi:type="dcterms:W3CDTF">2019-03-11T23:01:44Z</dcterms:created>
  <dcterms:modified xsi:type="dcterms:W3CDTF">2019-03-27T19:52:02Z</dcterms:modified>
</cp:coreProperties>
</file>